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y="5143500" cx="9144000"/>
  <p:notesSz cx="6858000" cy="9144000"/>
  <p:embeddedFontLst>
    <p:embeddedFont>
      <p:font typeface="Helvetica Neue"/>
      <p:regular r:id="rId50"/>
      <p:bold r:id="rId51"/>
      <p:italic r:id="rId52"/>
      <p:boldItalic r:id="rId5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12A6F0E-942E-4001-A002-A60D1B918810}">
  <a:tblStyle styleId="{912A6F0E-942E-4001-A002-A60D1B91881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84D3D8FE-35C5-4209-8A82-9A034AF938C6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HelveticaNeue-bold.fntdata"/><Relationship Id="rId50" Type="http://schemas.openxmlformats.org/officeDocument/2006/relationships/font" Target="fonts/HelveticaNeue-regular.fntdata"/><Relationship Id="rId53" Type="http://schemas.openxmlformats.org/officeDocument/2006/relationships/font" Target="fonts/HelveticaNeue-boldItalic.fntdata"/><Relationship Id="rId52" Type="http://schemas.openxmlformats.org/officeDocument/2006/relationships/font" Target="fonts/HelveticaNeue-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d94d867841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2d94d867841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d94d867841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2d94d867841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d94d867841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2d94d867841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d94d867841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d94d867841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d94d867841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2d94d867841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2bdd5b9d6c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2bdd5b9d6c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2d94d867841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2d94d867841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d94d867841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2d94d867841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2d0b228e78_4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2d0b228e78_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2bdd5b9d6c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32bdd5b9d6c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2d0b228e7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2d0b228e7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2bdd5b9d6c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32bdd5b9d6c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2bdd5b9d6c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2bdd5b9d6c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2bdd5b9d6c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32bdd5b9d6c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2bdd5b9d6c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32bdd5b9d6c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2bdd5b9d6c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32bdd5b9d6c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2d0b228e78_1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32d0b228e78_1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2d0b228e78_1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32d0b228e78_1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2ce32749e2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2ce32749e2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2af596e6e8f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2af596e6e8f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2d0b228e78_1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32d0b228e78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af596e6e8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af596e6e8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2d0b228e78_1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32d0b228e78_1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2d0b228e78_3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32d0b228e78_3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2d0b228e78_3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32d0b228e78_3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32d0b228e78_3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32d0b228e78_3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32d0b228e78_3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32d0b228e78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2af596e6e8f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2af596e6e8f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2af596e6e8f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2af596e6e8f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32c8d4e4f5f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32c8d4e4f5f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2af596e6e8f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2af596e6e8f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2af596e6e8f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2af596e6e8f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3934696b29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3934696b29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2af596e6e8f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Google Shape;423;g2af596e6e8f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2af596e6e8f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2af596e6e8f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2af596e6e8f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9" name="Google Shape;439;g2af596e6e8f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2af596e6e8f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" name="Google Shape;447;g2af596e6e8f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af596e6e8f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2af596e6e8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af596e6e8f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2af596e6e8f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d94d867841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2d94d867841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d94d867841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2d94d867841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d94d867841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2d94d867841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4.png"/><Relationship Id="rId4" Type="http://schemas.openxmlformats.org/officeDocument/2006/relationships/image" Target="../media/image19.png"/><Relationship Id="rId5" Type="http://schemas.openxmlformats.org/officeDocument/2006/relationships/image" Target="../media/image13.png"/><Relationship Id="rId6" Type="http://schemas.openxmlformats.org/officeDocument/2006/relationships/image" Target="../media/image12.png"/><Relationship Id="rId7" Type="http://schemas.openxmlformats.org/officeDocument/2006/relationships/image" Target="../media/image1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Relationship Id="rId4" Type="http://schemas.openxmlformats.org/officeDocument/2006/relationships/image" Target="../media/image20.png"/><Relationship Id="rId5" Type="http://schemas.openxmlformats.org/officeDocument/2006/relationships/image" Target="../media/image18.png"/><Relationship Id="rId6" Type="http://schemas.openxmlformats.org/officeDocument/2006/relationships/image" Target="../media/image33.png"/><Relationship Id="rId7" Type="http://schemas.openxmlformats.org/officeDocument/2006/relationships/image" Target="../media/image34.png"/><Relationship Id="rId8" Type="http://schemas.openxmlformats.org/officeDocument/2006/relationships/image" Target="../media/image2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0.png"/><Relationship Id="rId4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3.png"/><Relationship Id="rId4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1.png"/><Relationship Id="rId4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8.png"/><Relationship Id="rId4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5.png"/><Relationship Id="rId4" Type="http://schemas.openxmlformats.org/officeDocument/2006/relationships/image" Target="../media/image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5.png"/><Relationship Id="rId4" Type="http://schemas.openxmlformats.org/officeDocument/2006/relationships/image" Target="../media/image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9.pn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6.png"/><Relationship Id="rId4" Type="http://schemas.openxmlformats.org/officeDocument/2006/relationships/image" Target="../media/image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5.png"/><Relationship Id="rId4" Type="http://schemas.openxmlformats.org/officeDocument/2006/relationships/image" Target="../media/image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0.png"/><Relationship Id="rId4" Type="http://schemas.openxmlformats.org/officeDocument/2006/relationships/image" Target="../media/image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7.png"/><Relationship Id="rId4" Type="http://schemas.openxmlformats.org/officeDocument/2006/relationships/image" Target="../media/image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2.png"/><Relationship Id="rId4" Type="http://schemas.openxmlformats.org/officeDocument/2006/relationships/image" Target="../media/image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6.png"/><Relationship Id="rId4" Type="http://schemas.openxmlformats.org/officeDocument/2006/relationships/image" Target="../media/image54.png"/><Relationship Id="rId5" Type="http://schemas.openxmlformats.org/officeDocument/2006/relationships/image" Target="../media/image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9.png"/><Relationship Id="rId4" Type="http://schemas.openxmlformats.org/officeDocument/2006/relationships/image" Target="../media/image4.png"/><Relationship Id="rId5" Type="http://schemas.openxmlformats.org/officeDocument/2006/relationships/image" Target="../media/image4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7.png"/><Relationship Id="rId4" Type="http://schemas.openxmlformats.org/officeDocument/2006/relationships/image" Target="../media/image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7.png"/><Relationship Id="rId4" Type="http://schemas.openxmlformats.org/officeDocument/2006/relationships/image" Target="../media/image4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8.png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6.png"/><Relationship Id="rId4" Type="http://schemas.openxmlformats.org/officeDocument/2006/relationships/image" Target="../media/image42.png"/><Relationship Id="rId5" Type="http://schemas.openxmlformats.org/officeDocument/2006/relationships/image" Target="../media/image1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5.png"/><Relationship Id="rId4" Type="http://schemas.openxmlformats.org/officeDocument/2006/relationships/image" Target="../media/image49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.png"/><Relationship Id="rId4" Type="http://schemas.openxmlformats.org/officeDocument/2006/relationships/image" Target="../media/image51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8.png"/><Relationship Id="rId4" Type="http://schemas.openxmlformats.org/officeDocument/2006/relationships/image" Target="../media/image56.png"/><Relationship Id="rId5" Type="http://schemas.openxmlformats.org/officeDocument/2006/relationships/image" Target="../media/image44.png"/><Relationship Id="rId6" Type="http://schemas.openxmlformats.org/officeDocument/2006/relationships/image" Target="../media/image41.png"/><Relationship Id="rId7" Type="http://schemas.openxmlformats.org/officeDocument/2006/relationships/image" Target="../media/image1.png"/><Relationship Id="rId8" Type="http://schemas.openxmlformats.org/officeDocument/2006/relationships/image" Target="../media/image47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56.png"/><Relationship Id="rId4" Type="http://schemas.openxmlformats.org/officeDocument/2006/relationships/image" Target="../media/image44.png"/><Relationship Id="rId5" Type="http://schemas.openxmlformats.org/officeDocument/2006/relationships/image" Target="../media/image1.png"/><Relationship Id="rId6" Type="http://schemas.openxmlformats.org/officeDocument/2006/relationships/image" Target="../media/image38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1.png"/><Relationship Id="rId4" Type="http://schemas.openxmlformats.org/officeDocument/2006/relationships/image" Target="../media/image1.png"/><Relationship Id="rId5" Type="http://schemas.openxmlformats.org/officeDocument/2006/relationships/image" Target="../media/image47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5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55.png"/><Relationship Id="rId4" Type="http://schemas.openxmlformats.org/officeDocument/2006/relationships/image" Target="../media/image52.png"/><Relationship Id="rId5" Type="http://schemas.openxmlformats.org/officeDocument/2006/relationships/image" Target="../media/image15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5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5.png"/><Relationship Id="rId4" Type="http://schemas.openxmlformats.org/officeDocument/2006/relationships/image" Target="../media/image50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53.png"/><Relationship Id="rId4" Type="http://schemas.openxmlformats.org/officeDocument/2006/relationships/image" Target="../media/image15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5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58.png"/><Relationship Id="rId4" Type="http://schemas.openxmlformats.org/officeDocument/2006/relationships/image" Target="../media/image15.png"/><Relationship Id="rId5" Type="http://schemas.openxmlformats.org/officeDocument/2006/relationships/image" Target="../media/image4.png"/><Relationship Id="rId6" Type="http://schemas.openxmlformats.org/officeDocument/2006/relationships/image" Target="../media/image1.png"/><Relationship Id="rId7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11.png"/><Relationship Id="rId5" Type="http://schemas.openxmlformats.org/officeDocument/2006/relationships/image" Target="../media/image10.png"/><Relationship Id="rId6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Relationship Id="rId4" Type="http://schemas.openxmlformats.org/officeDocument/2006/relationships/image" Target="../media/image14.png"/><Relationship Id="rId5" Type="http://schemas.openxmlformats.org/officeDocument/2006/relationships/image" Target="../media/image16.png"/><Relationship Id="rId6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1992850"/>
            <a:ext cx="8520600" cy="1030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u="sng"/>
              <a:t>ALT-F4 using NERF</a:t>
            </a:r>
            <a:endParaRPr b="1" u="sng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942975"/>
            <a:ext cx="8520600" cy="160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Automatic Light Turret for Far-Reaching Firing Feedback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Group 3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Adafruit DRV8871 Motor Breakout</a:t>
            </a:r>
            <a:endParaRPr/>
          </a:p>
        </p:txBody>
      </p:sp>
      <p:sp>
        <p:nvSpPr>
          <p:cNvPr id="143" name="Google Shape;143;p22"/>
          <p:cNvSpPr txBox="1"/>
          <p:nvPr>
            <p:ph idx="1" type="body"/>
          </p:nvPr>
        </p:nvSpPr>
        <p:spPr>
          <a:xfrm>
            <a:off x="311700" y="851250"/>
            <a:ext cx="5316600" cy="17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A key optimization for the speed of the turret is having it move in both directions. Unfortunately, base DC motors only allow for one direction of motion at a time. By using a motor breakout we can solve this problem. </a:t>
            </a:r>
            <a:endParaRPr sz="1600"/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600">
                <a:solidFill>
                  <a:srgbClr val="00FF00"/>
                </a:solidFill>
              </a:rPr>
              <a:t>Relays Can be used as Bidirectional rotation</a:t>
            </a:r>
            <a:endParaRPr b="1" sz="1600">
              <a:solidFill>
                <a:srgbClr val="00FF00"/>
              </a:solidFill>
            </a:endParaRPr>
          </a:p>
        </p:txBody>
      </p:sp>
      <p:pic>
        <p:nvPicPr>
          <p:cNvPr id="144" name="Google Shape;14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700" y="2571750"/>
            <a:ext cx="3763133" cy="1997126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45" name="Google Shape;145;p22"/>
          <p:cNvSpPr txBox="1"/>
          <p:nvPr/>
        </p:nvSpPr>
        <p:spPr>
          <a:xfrm>
            <a:off x="1569325" y="2203650"/>
            <a:ext cx="5253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Prototype</a:t>
            </a:r>
            <a:endParaRPr b="1" sz="1800">
              <a:solidFill>
                <a:schemeClr val="dk2"/>
              </a:solidFill>
            </a:endParaRPr>
          </a:p>
        </p:txBody>
      </p:sp>
      <p:pic>
        <p:nvPicPr>
          <p:cNvPr id="146" name="Google Shape;146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58200" y="2757650"/>
            <a:ext cx="1748076" cy="162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62500" y="2757654"/>
            <a:ext cx="1877025" cy="1625321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2"/>
          <p:cNvSpPr txBox="1"/>
          <p:nvPr/>
        </p:nvSpPr>
        <p:spPr>
          <a:xfrm>
            <a:off x="6268388" y="3339463"/>
            <a:ext cx="2636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VS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49" name="Google Shape;149;p22"/>
          <p:cNvSpPr txBox="1"/>
          <p:nvPr/>
        </p:nvSpPr>
        <p:spPr>
          <a:xfrm>
            <a:off x="4810875" y="2177700"/>
            <a:ext cx="3695400" cy="7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 u="sng">
                <a:solidFill>
                  <a:schemeClr val="dk2"/>
                </a:solidFill>
              </a:rPr>
              <a:t>Problem with Mono Directional</a:t>
            </a:r>
            <a:endParaRPr b="1" sz="1800" u="sng">
              <a:solidFill>
                <a:schemeClr val="dk2"/>
              </a:solidFill>
            </a:endParaRPr>
          </a:p>
        </p:txBody>
      </p:sp>
      <p:pic>
        <p:nvPicPr>
          <p:cNvPr id="150" name="Google Shape;150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75575" y="851250"/>
            <a:ext cx="1586048" cy="131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051850" y="83413"/>
            <a:ext cx="981300" cy="140478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52" name="Google Shape;152;p22"/>
          <p:cNvSpPr txBox="1"/>
          <p:nvPr/>
        </p:nvSpPr>
        <p:spPr>
          <a:xfrm>
            <a:off x="6583600" y="284563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Andrew Herbert CPE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Power converters</a:t>
            </a:r>
            <a:endParaRPr/>
          </a:p>
        </p:txBody>
      </p:sp>
      <p:sp>
        <p:nvSpPr>
          <p:cNvPr id="158" name="Google Shape;158;p23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0" name="Google Shape;16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22939" y="94775"/>
            <a:ext cx="804561" cy="115175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61" name="Google Shape;16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55013" y="943613"/>
            <a:ext cx="1295400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50900" y="176924"/>
            <a:ext cx="1994750" cy="1785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78538" y="2571738"/>
            <a:ext cx="1114425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72000" y="2350825"/>
            <a:ext cx="2310476" cy="2218049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3"/>
          <p:cNvSpPr txBox="1"/>
          <p:nvPr/>
        </p:nvSpPr>
        <p:spPr>
          <a:xfrm>
            <a:off x="6755025" y="391625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Jose Castaneda EE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166" name="Google Shape;166;p2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Cameras</a:t>
            </a:r>
            <a:endParaRPr/>
          </a:p>
        </p:txBody>
      </p:sp>
      <p:sp>
        <p:nvSpPr>
          <p:cNvPr id="172" name="Google Shape;172;p24"/>
          <p:cNvSpPr txBox="1"/>
          <p:nvPr>
            <p:ph idx="1" type="body"/>
          </p:nvPr>
        </p:nvSpPr>
        <p:spPr>
          <a:xfrm>
            <a:off x="311700" y="1152475"/>
            <a:ext cx="5291100" cy="338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Purpose: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The Arducam Owlsight will provide high quality images to the Raspberry Pi 4s. This will enable image processing for object detection as well as stereo vision with accurate depth calculations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64MP resolution from a 9248x6944 pixel count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There are 2 identical cameras with 30 cm in between them</a:t>
            </a:r>
            <a:endParaRPr/>
          </a:p>
        </p:txBody>
      </p:sp>
      <p:pic>
        <p:nvPicPr>
          <p:cNvPr id="173" name="Google Shape;17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21800" y="292952"/>
            <a:ext cx="2725949" cy="2725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93555" y="101200"/>
            <a:ext cx="737650" cy="1196424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75" name="Google Shape;175;p24"/>
          <p:cNvSpPr txBox="1"/>
          <p:nvPr/>
        </p:nvSpPr>
        <p:spPr>
          <a:xfrm>
            <a:off x="6959150" y="391600"/>
            <a:ext cx="1334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Gabriel Taylor PSE</a:t>
            </a:r>
            <a:endParaRPr>
              <a:solidFill>
                <a:schemeClr val="dk2"/>
              </a:solidFill>
            </a:endParaRPr>
          </a:p>
        </p:txBody>
      </p:sp>
      <p:graphicFrame>
        <p:nvGraphicFramePr>
          <p:cNvPr id="176" name="Google Shape;176;p24"/>
          <p:cNvGraphicFramePr/>
          <p:nvPr/>
        </p:nvGraphicFramePr>
        <p:xfrm>
          <a:off x="5320950" y="24414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{912A6F0E-942E-4001-A002-A60D1B918810}</a:tableStyleId>
              </a:tblPr>
              <a:tblGrid>
                <a:gridCol w="1755675"/>
                <a:gridCol w="1755675"/>
              </a:tblGrid>
              <a:tr h="503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Product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Quality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78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Arducam</a:t>
                      </a:r>
                      <a:r>
                        <a:rPr lang="en"/>
                        <a:t> Owlsight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64MP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</a:tr>
              <a:tr h="503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Raspberry</a:t>
                      </a:r>
                      <a:r>
                        <a:rPr lang="en"/>
                        <a:t> Pi High Quality Camera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12.3MP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503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Arducam 16MP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16MP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Light Emitting Diodes</a:t>
            </a:r>
            <a:endParaRPr/>
          </a:p>
        </p:txBody>
      </p:sp>
      <p:sp>
        <p:nvSpPr>
          <p:cNvPr id="182" name="Google Shape;182;p25"/>
          <p:cNvSpPr txBox="1"/>
          <p:nvPr>
            <p:ph idx="1" type="body"/>
          </p:nvPr>
        </p:nvSpPr>
        <p:spPr>
          <a:xfrm>
            <a:off x="311700" y="1152475"/>
            <a:ext cx="4260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Purpose: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The LEDs emit light to the photodiodes and give a constant signal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peak wavelength emitted is at 940 nm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They are being run at 100 mA</a:t>
            </a:r>
            <a:endParaRPr/>
          </a:p>
        </p:txBody>
      </p:sp>
      <p:pic>
        <p:nvPicPr>
          <p:cNvPr id="183" name="Google Shape;183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04538" y="445025"/>
            <a:ext cx="1650901" cy="1661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93555" y="101200"/>
            <a:ext cx="737650" cy="1196424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85" name="Google Shape;185;p25"/>
          <p:cNvSpPr txBox="1"/>
          <p:nvPr/>
        </p:nvSpPr>
        <p:spPr>
          <a:xfrm>
            <a:off x="6959150" y="391613"/>
            <a:ext cx="1334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Gabriel Taylor PSE</a:t>
            </a:r>
            <a:endParaRPr>
              <a:solidFill>
                <a:schemeClr val="dk2"/>
              </a:solidFill>
            </a:endParaRPr>
          </a:p>
        </p:txBody>
      </p:sp>
      <p:graphicFrame>
        <p:nvGraphicFramePr>
          <p:cNvPr id="186" name="Google Shape;186;p25"/>
          <p:cNvGraphicFramePr/>
          <p:nvPr/>
        </p:nvGraphicFramePr>
        <p:xfrm>
          <a:off x="4453100" y="2289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{912A6F0E-942E-4001-A002-A60D1B918810}</a:tableStyleId>
              </a:tblPr>
              <a:tblGrid>
                <a:gridCol w="1724025"/>
                <a:gridCol w="1328025"/>
                <a:gridCol w="15260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Product Name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Intensity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Viewing Angle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VSLB3940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32 mW/sr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44</a:t>
                      </a:r>
                      <a:r>
                        <a:rPr b="1" lang="en">
                          <a:solidFill>
                            <a:schemeClr val="dk1"/>
                          </a:solidFill>
                        </a:rPr>
                        <a:t>°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VSMY2941GX01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60 mW/sr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16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°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TSAL4400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16 mW/sr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50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°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QED234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27 mW/sr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40°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Photodiodes</a:t>
            </a:r>
            <a:endParaRPr/>
          </a:p>
        </p:txBody>
      </p:sp>
      <p:sp>
        <p:nvSpPr>
          <p:cNvPr id="192" name="Google Shape;192;p26"/>
          <p:cNvSpPr txBox="1"/>
          <p:nvPr>
            <p:ph idx="1" type="body"/>
          </p:nvPr>
        </p:nvSpPr>
        <p:spPr>
          <a:xfrm>
            <a:off x="311700" y="1152475"/>
            <a:ext cx="4260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Purpose: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The photodiodes give a constant signal and when no signal is sent then the light from the LED must be blocked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peak spectral sensitivity occurs at 940 nm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response time is 100 ns</a:t>
            </a:r>
            <a:endParaRPr/>
          </a:p>
        </p:txBody>
      </p:sp>
      <p:pic>
        <p:nvPicPr>
          <p:cNvPr id="193" name="Google Shape;19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57663" y="445025"/>
            <a:ext cx="1874666" cy="1661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93555" y="101200"/>
            <a:ext cx="737650" cy="1196424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95" name="Google Shape;195;p26"/>
          <p:cNvSpPr txBox="1"/>
          <p:nvPr/>
        </p:nvSpPr>
        <p:spPr>
          <a:xfrm>
            <a:off x="6959150" y="391613"/>
            <a:ext cx="1334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Gabriel Taylor PSE</a:t>
            </a:r>
            <a:endParaRPr>
              <a:solidFill>
                <a:schemeClr val="dk2"/>
              </a:solidFill>
            </a:endParaRPr>
          </a:p>
        </p:txBody>
      </p:sp>
      <p:graphicFrame>
        <p:nvGraphicFramePr>
          <p:cNvPr id="196" name="Google Shape;196;p26"/>
          <p:cNvGraphicFramePr/>
          <p:nvPr/>
        </p:nvGraphicFramePr>
        <p:xfrm>
          <a:off x="4572000" y="24934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{912A6F0E-942E-4001-A002-A60D1B918810}</a:tableStyleId>
              </a:tblPr>
              <a:tblGrid>
                <a:gridCol w="1486400"/>
                <a:gridCol w="1486400"/>
                <a:gridCol w="14864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Product Name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Wavelength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Acceptance Angle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VEMD2020X01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940 nm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30</a:t>
                      </a:r>
                      <a:r>
                        <a:rPr b="1" lang="en">
                          <a:solidFill>
                            <a:schemeClr val="dk1"/>
                          </a:solidFill>
                        </a:rPr>
                        <a:t>°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SFH 203 FA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900 nm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40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°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076-14-21-011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660 nm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55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°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ALT-F4 Block Diagram</a:t>
            </a:r>
            <a:endParaRPr/>
          </a:p>
        </p:txBody>
      </p:sp>
      <p:pic>
        <p:nvPicPr>
          <p:cNvPr id="202" name="Google Shape;20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062" y="1246525"/>
            <a:ext cx="8139874" cy="3392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22939" y="94775"/>
            <a:ext cx="804561" cy="115175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04" name="Google Shape;204;p27"/>
          <p:cNvSpPr txBox="1"/>
          <p:nvPr/>
        </p:nvSpPr>
        <p:spPr>
          <a:xfrm>
            <a:off x="6755025" y="391625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Jose Castaneda</a:t>
            </a:r>
            <a:r>
              <a:rPr lang="en">
                <a:solidFill>
                  <a:schemeClr val="dk2"/>
                </a:solidFill>
              </a:rPr>
              <a:t> EE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Photodetector Block Diagram</a:t>
            </a:r>
            <a:endParaRPr/>
          </a:p>
        </p:txBody>
      </p:sp>
      <p:pic>
        <p:nvPicPr>
          <p:cNvPr id="210" name="Google Shape;21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188" y="1246525"/>
            <a:ext cx="7971618" cy="332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22939" y="94775"/>
            <a:ext cx="804561" cy="115175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12" name="Google Shape;212;p28"/>
          <p:cNvSpPr txBox="1"/>
          <p:nvPr/>
        </p:nvSpPr>
        <p:spPr>
          <a:xfrm>
            <a:off x="6755025" y="391625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Jose Castaneda EE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Power Distribution</a:t>
            </a:r>
            <a:endParaRPr/>
          </a:p>
        </p:txBody>
      </p:sp>
      <p:sp>
        <p:nvSpPr>
          <p:cNvPr id="218" name="Google Shape;218;p2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1"/>
                </a:solidFill>
              </a:rPr>
              <a:t>ALT-F4</a:t>
            </a:r>
            <a:endParaRPr b="1" sz="1700"/>
          </a:p>
          <a:p>
            <a:pPr indent="-29749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2 - Raspberry Pi Model 4 (5V)</a:t>
            </a:r>
            <a:endParaRPr/>
          </a:p>
          <a:p>
            <a:pPr indent="-28765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In use application 1 to 1.5 A or 3A max</a:t>
            </a:r>
            <a:endParaRPr/>
          </a:p>
          <a:p>
            <a:pPr indent="-29749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2 - DC motors W/ H-Bridge (12V)</a:t>
            </a:r>
            <a:endParaRPr/>
          </a:p>
          <a:p>
            <a:pPr indent="-28765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Idle In use application .3 Amps</a:t>
            </a:r>
            <a:endParaRPr/>
          </a:p>
          <a:p>
            <a:pPr indent="-29749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2 - Servo motors (5V)</a:t>
            </a:r>
            <a:endParaRPr/>
          </a:p>
          <a:p>
            <a:pPr indent="-28765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In use application .6 Amps</a:t>
            </a:r>
            <a:endParaRPr/>
          </a:p>
          <a:p>
            <a:pPr indent="-29749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1 - ESP32 WROOM (3.3V)</a:t>
            </a:r>
            <a:endParaRPr/>
          </a:p>
          <a:p>
            <a:pPr indent="-28765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In use current 400 to 500 mA</a:t>
            </a:r>
            <a:endParaRPr/>
          </a:p>
          <a:p>
            <a:pPr indent="-29749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1 - 3.3V LDO (5V)</a:t>
            </a:r>
            <a:endParaRPr/>
          </a:p>
          <a:p>
            <a:pPr indent="-28765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In use power Approximately .68W to .85W wasted in on heat</a:t>
            </a:r>
            <a:endParaRPr/>
          </a:p>
          <a:p>
            <a:pPr indent="-29749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1 - 15V Boost &amp; 12V Buck 90% efficiency</a:t>
            </a:r>
            <a:endParaRPr/>
          </a:p>
          <a:p>
            <a:pPr indent="-28765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In use power is 1.11W for each motor is loss in heat</a:t>
            </a:r>
            <a:endParaRPr/>
          </a:p>
          <a:p>
            <a:pPr indent="-29749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1 - 5V Converter TOBSUN </a:t>
            </a:r>
            <a:endParaRPr/>
          </a:p>
          <a:p>
            <a:pPr indent="-28765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In use power is about 4W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Main Battery LiFePo 12V 30Ah or 360Wh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Total Power used in application 29.84W to 38.07W</a:t>
            </a:r>
            <a:endParaRPr/>
          </a:p>
        </p:txBody>
      </p:sp>
      <p:sp>
        <p:nvSpPr>
          <p:cNvPr id="219" name="Google Shape;219;p2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81"/>
              <a:t>Photodetector (1 out of 3)</a:t>
            </a:r>
            <a:endParaRPr b="1" sz="1681"/>
          </a:p>
          <a:p>
            <a:pPr indent="-310832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1 - IR LED (5V)</a:t>
            </a:r>
            <a:endParaRPr/>
          </a:p>
          <a:p>
            <a:pPr indent="-29908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In use application 100 mA</a:t>
            </a:r>
            <a:endParaRPr/>
          </a:p>
          <a:p>
            <a:pPr indent="-31083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10 - photodiodes</a:t>
            </a:r>
            <a:endParaRPr/>
          </a:p>
          <a:p>
            <a:pPr indent="-29908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In use application no power consumption</a:t>
            </a:r>
            <a:endParaRPr/>
          </a:p>
          <a:p>
            <a:pPr indent="-31083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5 - OPA2380 (5V)</a:t>
            </a:r>
            <a:endParaRPr/>
          </a:p>
          <a:p>
            <a:pPr indent="-29908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In use application 10 mA</a:t>
            </a:r>
            <a:endParaRPr/>
          </a:p>
          <a:p>
            <a:pPr indent="-31083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1 - ESP32 WROOM (3.3V)</a:t>
            </a:r>
            <a:endParaRPr/>
          </a:p>
          <a:p>
            <a:pPr indent="-29908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In use current 400 to 500 mA</a:t>
            </a:r>
            <a:endParaRPr/>
          </a:p>
          <a:p>
            <a:pPr indent="-31083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1 - 3.3V LDO (5V)</a:t>
            </a:r>
            <a:endParaRPr/>
          </a:p>
          <a:p>
            <a:pPr indent="-29908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In use power .68W to .85W wasted on heat</a:t>
            </a:r>
            <a:endParaRPr/>
          </a:p>
          <a:p>
            <a:pPr indent="-31083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1 - 5 LDO (9V)</a:t>
            </a:r>
            <a:endParaRPr/>
          </a:p>
          <a:p>
            <a:pPr indent="-29908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In use power 2.6W wasted in heat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Main Battery Li-On 9V 1.3Ah or 11.7W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Total Power used in application 4.67W to 5W</a:t>
            </a:r>
            <a:endParaRPr/>
          </a:p>
        </p:txBody>
      </p:sp>
      <p:pic>
        <p:nvPicPr>
          <p:cNvPr id="220" name="Google Shape;22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22939" y="94775"/>
            <a:ext cx="804561" cy="115175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21" name="Google Shape;221;p29"/>
          <p:cNvSpPr txBox="1"/>
          <p:nvPr/>
        </p:nvSpPr>
        <p:spPr>
          <a:xfrm>
            <a:off x="6755025" y="391625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Jose Castaneda EE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ALT-F4 W/ Power Supply</a:t>
            </a:r>
            <a:endParaRPr/>
          </a:p>
        </p:txBody>
      </p:sp>
      <p:sp>
        <p:nvSpPr>
          <p:cNvPr id="227" name="Google Shape;227;p30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Issues:</a:t>
            </a:r>
            <a:endParaRPr/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Changing the Output power to USB A instead of two terminal plug in for easier connections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H-Bridge Connections Input Correct but </a:t>
            </a:r>
            <a:r>
              <a:rPr lang="en"/>
              <a:t>delivery</a:t>
            </a:r>
            <a:r>
              <a:rPr lang="en"/>
              <a:t> to Motors Incorrect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Size of PCB needs to be reshaped for the Turret to be stored inside of.and maybe some connection points for placement of Power connections</a:t>
            </a:r>
            <a:endParaRPr/>
          </a:p>
        </p:txBody>
      </p:sp>
      <p:sp>
        <p:nvSpPr>
          <p:cNvPr id="228" name="Google Shape;228;p30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29" name="Google Shape;22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18825" y="1246525"/>
            <a:ext cx="4313474" cy="34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22939" y="94775"/>
            <a:ext cx="804561" cy="115175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31" name="Google Shape;231;p30"/>
          <p:cNvSpPr txBox="1"/>
          <p:nvPr/>
        </p:nvSpPr>
        <p:spPr>
          <a:xfrm>
            <a:off x="6755025" y="391625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Jose Castaneda EE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ALT-F4 Schematic</a:t>
            </a:r>
            <a:endParaRPr/>
          </a:p>
        </p:txBody>
      </p:sp>
      <p:pic>
        <p:nvPicPr>
          <p:cNvPr id="237" name="Google Shape;23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188" y="1246525"/>
            <a:ext cx="7971620" cy="3322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22939" y="94775"/>
            <a:ext cx="804561" cy="115175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39" name="Google Shape;239;p31"/>
          <p:cNvSpPr txBox="1"/>
          <p:nvPr/>
        </p:nvSpPr>
        <p:spPr>
          <a:xfrm>
            <a:off x="6755025" y="391625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Jose Castaneda EE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ctrTitle"/>
          </p:nvPr>
        </p:nvSpPr>
        <p:spPr>
          <a:xfrm>
            <a:off x="311700" y="-87725"/>
            <a:ext cx="8520600" cy="1075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 u="sng"/>
              <a:t>Meet The Team</a:t>
            </a:r>
            <a:endParaRPr b="1" sz="4800" u="sng"/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35272" y="988075"/>
            <a:ext cx="1690900" cy="24206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2" name="Google Shape;62;p14"/>
          <p:cNvSpPr txBox="1"/>
          <p:nvPr/>
        </p:nvSpPr>
        <p:spPr>
          <a:xfrm>
            <a:off x="6191900" y="3609375"/>
            <a:ext cx="2532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Andrew Herbert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Computer Engineering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63" name="Google Shape;63;p14"/>
          <p:cNvCxnSpPr/>
          <p:nvPr/>
        </p:nvCxnSpPr>
        <p:spPr>
          <a:xfrm>
            <a:off x="238425" y="3508263"/>
            <a:ext cx="8372400" cy="15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8225" y="988075"/>
            <a:ext cx="1690900" cy="2420599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36663" y="988075"/>
            <a:ext cx="1763200" cy="240615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6" name="Google Shape;66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87388" y="988075"/>
            <a:ext cx="1763199" cy="240615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7" name="Google Shape;67;p14"/>
          <p:cNvSpPr txBox="1"/>
          <p:nvPr/>
        </p:nvSpPr>
        <p:spPr>
          <a:xfrm>
            <a:off x="4154800" y="3609375"/>
            <a:ext cx="2532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Joshua Nguyen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Computer Engineering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2149125" y="3609375"/>
            <a:ext cx="25326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  Gabriel Taylor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Photonic Science and Engineering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159450" y="3609375"/>
            <a:ext cx="2532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Jose Castaneda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     Electrical Engineering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ALT-F4 PCB</a:t>
            </a:r>
            <a:endParaRPr/>
          </a:p>
        </p:txBody>
      </p:sp>
      <p:pic>
        <p:nvPicPr>
          <p:cNvPr id="245" name="Google Shape;24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187" y="1246525"/>
            <a:ext cx="7971618" cy="332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22939" y="94775"/>
            <a:ext cx="804561" cy="115175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47" name="Google Shape;247;p32"/>
          <p:cNvSpPr txBox="1"/>
          <p:nvPr/>
        </p:nvSpPr>
        <p:spPr>
          <a:xfrm>
            <a:off x="6755025" y="391625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Jose Castaneda EE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15 Volt Boost Buck Schematic (WEBENCH)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3" name="Google Shape;25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5600" y="1246525"/>
            <a:ext cx="8426701" cy="3378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22939" y="94775"/>
            <a:ext cx="804561" cy="115175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55" name="Google Shape;255;p33"/>
          <p:cNvSpPr txBox="1"/>
          <p:nvPr/>
        </p:nvSpPr>
        <p:spPr>
          <a:xfrm>
            <a:off x="6755025" y="391625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Jose Castaneda EE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15 Volt Boost Buck PCB (Data Sheet)</a:t>
            </a:r>
            <a:endParaRPr/>
          </a:p>
        </p:txBody>
      </p:sp>
      <p:pic>
        <p:nvPicPr>
          <p:cNvPr id="261" name="Google Shape;26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1650" y="919575"/>
            <a:ext cx="4351300" cy="3748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22939" y="94775"/>
            <a:ext cx="804561" cy="115175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63" name="Google Shape;263;p34"/>
          <p:cNvSpPr txBox="1"/>
          <p:nvPr/>
        </p:nvSpPr>
        <p:spPr>
          <a:xfrm>
            <a:off x="6755025" y="391625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Jose Castaneda EE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12 Volt Buck Schematic (WEBENCH)</a:t>
            </a:r>
            <a:endParaRPr/>
          </a:p>
        </p:txBody>
      </p:sp>
      <p:pic>
        <p:nvPicPr>
          <p:cNvPr id="269" name="Google Shape;269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8988" y="1265350"/>
            <a:ext cx="8286035" cy="3322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22939" y="94775"/>
            <a:ext cx="804561" cy="115175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71" name="Google Shape;271;p35"/>
          <p:cNvSpPr txBox="1"/>
          <p:nvPr/>
        </p:nvSpPr>
        <p:spPr>
          <a:xfrm>
            <a:off x="6755025" y="391625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Jose Castaneda EE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12 Volt Buck PCB (Data Sheet)</a:t>
            </a:r>
            <a:endParaRPr/>
          </a:p>
        </p:txBody>
      </p:sp>
      <p:pic>
        <p:nvPicPr>
          <p:cNvPr id="277" name="Google Shape;277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8975" y="1246525"/>
            <a:ext cx="8286035" cy="3322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22939" y="94775"/>
            <a:ext cx="804561" cy="115175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79" name="Google Shape;279;p36"/>
          <p:cNvSpPr txBox="1"/>
          <p:nvPr/>
        </p:nvSpPr>
        <p:spPr>
          <a:xfrm>
            <a:off x="6755025" y="391625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Jose Castaneda EE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Photodetector Grid</a:t>
            </a:r>
            <a:endParaRPr/>
          </a:p>
        </p:txBody>
      </p:sp>
      <p:sp>
        <p:nvSpPr>
          <p:cNvPr id="285" name="Google Shape;285;p3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There will be 3 grids in succession each with 10 photodetectors opposite one LED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photodetectors will be sending a constant signal when no object is passing through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As an object passes </a:t>
            </a:r>
            <a:r>
              <a:rPr lang="en"/>
              <a:t>through the grid, the photodetector will stop sending a signal as the object blocks the light from the LED</a:t>
            </a:r>
            <a:endParaRPr/>
          </a:p>
        </p:txBody>
      </p:sp>
      <p:pic>
        <p:nvPicPr>
          <p:cNvPr id="286" name="Google Shape;286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67063" y="3110200"/>
            <a:ext cx="1190625" cy="154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55400" y="3086925"/>
            <a:ext cx="1121750" cy="156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93555" y="101200"/>
            <a:ext cx="737650" cy="1196424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89" name="Google Shape;289;p37"/>
          <p:cNvSpPr txBox="1"/>
          <p:nvPr/>
        </p:nvSpPr>
        <p:spPr>
          <a:xfrm>
            <a:off x="6959150" y="391613"/>
            <a:ext cx="1334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Gabriel Taylor PSE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Calculating trajectory</a:t>
            </a:r>
            <a:endParaRPr/>
          </a:p>
        </p:txBody>
      </p:sp>
      <p:sp>
        <p:nvSpPr>
          <p:cNvPr id="295" name="Google Shape;295;p3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photodetectors give us the relative position of the projectile at 3 different points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</a:t>
            </a:r>
            <a:r>
              <a:rPr lang="en"/>
              <a:t>trajectory</a:t>
            </a:r>
            <a:r>
              <a:rPr lang="en"/>
              <a:t> of an object can be represented with the following equation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</a:t>
            </a:r>
            <a:r>
              <a:rPr lang="en"/>
              <a:t> represents the launch angle while b represents the initial velocity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 calibration shot is done at a 0 degree launch angle and knowing 3 different points allows for b to be calculated for each NERF blaster</a:t>
            </a:r>
            <a:endParaRPr/>
          </a:p>
        </p:txBody>
      </p:sp>
      <p:pic>
        <p:nvPicPr>
          <p:cNvPr id="296" name="Google Shape;296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5800" y="3381700"/>
            <a:ext cx="2876550" cy="63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93555" y="101200"/>
            <a:ext cx="737650" cy="1196424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98" name="Google Shape;298;p38"/>
          <p:cNvSpPr txBox="1"/>
          <p:nvPr/>
        </p:nvSpPr>
        <p:spPr>
          <a:xfrm>
            <a:off x="6959150" y="391613"/>
            <a:ext cx="1334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Gabriel Taylor PSE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299" name="Google Shape;299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14270" y="3285770"/>
            <a:ext cx="4418019" cy="119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Prototyping Photodetector</a:t>
            </a:r>
            <a:endParaRPr/>
          </a:p>
        </p:txBody>
      </p:sp>
      <p:sp>
        <p:nvSpPr>
          <p:cNvPr id="305" name="Google Shape;305;p3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From simple Design use of TIA we can show proof of readings from the photodiodes by showing Voltage readings gained from the IR LED</a:t>
            </a:r>
            <a:endParaRPr sz="18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/>
              <a:t>Dimensions(mm)</a:t>
            </a:r>
            <a:r>
              <a:rPr lang="en" sz="1800"/>
              <a:t>: 220W x 100H x 50.8L. With TIA Design of 1Mohm gain is 1.1V and depend on W for Voltage. Limited on size cause of 3d printer</a:t>
            </a:r>
            <a:endParaRPr sz="18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800"/>
              <a:t>V=IxR, I=Current of photodiodes when light hit(1.1uA) and no light(0A) @220mm distance, R = 1Mohm(no higher because of noise)</a:t>
            </a:r>
            <a:endParaRPr sz="1800"/>
          </a:p>
        </p:txBody>
      </p:sp>
      <p:sp>
        <p:nvSpPr>
          <p:cNvPr id="306" name="Google Shape;306;p3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07" name="Google Shape;307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11425" y="1246525"/>
            <a:ext cx="4272437" cy="34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22939" y="94775"/>
            <a:ext cx="804561" cy="115175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09" name="Google Shape;309;p39"/>
          <p:cNvSpPr txBox="1"/>
          <p:nvPr/>
        </p:nvSpPr>
        <p:spPr>
          <a:xfrm>
            <a:off x="6755025" y="391625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Jose Castaneda EE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Stereopsis</a:t>
            </a:r>
            <a:endParaRPr/>
          </a:p>
        </p:txBody>
      </p:sp>
      <p:sp>
        <p:nvSpPr>
          <p:cNvPr id="315" name="Google Shape;315;p40"/>
          <p:cNvSpPr txBox="1"/>
          <p:nvPr>
            <p:ph idx="1" type="body"/>
          </p:nvPr>
        </p:nvSpPr>
        <p:spPr>
          <a:xfrm>
            <a:off x="392500" y="1017725"/>
            <a:ext cx="4703100" cy="339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Two cameras are used to determine how far away an object is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relative position of an object in one camera compared to the relative position in the second camera is sent to a code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Python takes this information and can determine how far away an object is</a:t>
            </a:r>
            <a:endParaRPr/>
          </a:p>
        </p:txBody>
      </p:sp>
      <p:pic>
        <p:nvPicPr>
          <p:cNvPr id="316" name="Google Shape;316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76075" y="1297625"/>
            <a:ext cx="3157125" cy="2177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93555" y="101200"/>
            <a:ext cx="737650" cy="1196424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18" name="Google Shape;318;p40"/>
          <p:cNvSpPr txBox="1"/>
          <p:nvPr/>
        </p:nvSpPr>
        <p:spPr>
          <a:xfrm>
            <a:off x="6959150" y="391613"/>
            <a:ext cx="1334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Gabriel Taylor PSE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Stereopsis</a:t>
            </a:r>
            <a:endParaRPr/>
          </a:p>
        </p:txBody>
      </p:sp>
      <p:sp>
        <p:nvSpPr>
          <p:cNvPr id="324" name="Google Shape;324;p4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Stereopsis can be done on multiple points not just the center point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Utilizing the object detection, Stereopsis can determine roughly how far away said object is from the turret</a:t>
            </a:r>
            <a:endParaRPr/>
          </a:p>
        </p:txBody>
      </p:sp>
      <p:pic>
        <p:nvPicPr>
          <p:cNvPr id="325" name="Google Shape;325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5424" y="2258200"/>
            <a:ext cx="2985150" cy="2130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93555" y="101200"/>
            <a:ext cx="737650" cy="1196424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27" name="Google Shape;327;p41"/>
          <p:cNvSpPr txBox="1"/>
          <p:nvPr/>
        </p:nvSpPr>
        <p:spPr>
          <a:xfrm>
            <a:off x="6959150" y="391613"/>
            <a:ext cx="1334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Gabriel Taylor PSE</a:t>
            </a:r>
            <a:endParaRPr>
              <a:solidFill>
                <a:schemeClr val="dk2"/>
              </a:solidFill>
            </a:endParaRPr>
          </a:p>
        </p:txBody>
      </p:sp>
      <p:graphicFrame>
        <p:nvGraphicFramePr>
          <p:cNvPr id="328" name="Google Shape;328;p41"/>
          <p:cNvGraphicFramePr/>
          <p:nvPr/>
        </p:nvGraphicFramePr>
        <p:xfrm>
          <a:off x="4292250" y="2258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{912A6F0E-942E-4001-A002-A60D1B918810}</a:tableStyleId>
              </a:tblPr>
              <a:tblGrid>
                <a:gridCol w="2270025"/>
                <a:gridCol w="22700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Distance in meters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Uncertainty in meters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±.05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±.15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±</a:t>
                      </a:r>
                      <a:r>
                        <a:rPr lang="en"/>
                        <a:t>.2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±.3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30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±.45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Motivation </a:t>
            </a:r>
            <a:endParaRPr/>
          </a:p>
        </p:txBody>
      </p:sp>
      <p:sp>
        <p:nvSpPr>
          <p:cNvPr id="75" name="Google Shape;75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Security of large areas requires manpower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Guards cannot lose focus for extended periods of time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Guards are also at risk in case of an attack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ALT-F4 would defend an area with minimal manpower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ALT-F4 can remain attentive for as long as there is power</a:t>
            </a:r>
            <a:endParaRPr/>
          </a:p>
        </p:txBody>
      </p:sp>
      <p:pic>
        <p:nvPicPr>
          <p:cNvPr id="76" name="Google Shape;7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93555" y="101200"/>
            <a:ext cx="737650" cy="1196424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7" name="Google Shape;77;p15"/>
          <p:cNvSpPr txBox="1"/>
          <p:nvPr/>
        </p:nvSpPr>
        <p:spPr>
          <a:xfrm>
            <a:off x="6959150" y="391613"/>
            <a:ext cx="1334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Gabriel Taylor PSE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 Processing</a:t>
            </a:r>
            <a:endParaRPr/>
          </a:p>
        </p:txBody>
      </p:sp>
      <p:sp>
        <p:nvSpPr>
          <p:cNvPr id="334" name="Google Shape;334;p42"/>
          <p:cNvSpPr txBox="1"/>
          <p:nvPr>
            <p:ph idx="1" type="body"/>
          </p:nvPr>
        </p:nvSpPr>
        <p:spPr>
          <a:xfrm>
            <a:off x="311700" y="1077825"/>
            <a:ext cx="5295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OpenCV Library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Object Detection: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 pre-trained SSD-MobileNetV3 with COCO Library.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Raspberry Pi </a:t>
            </a:r>
            <a:r>
              <a:rPr lang="en"/>
              <a:t>Camera Module</a:t>
            </a:r>
            <a:r>
              <a:rPr lang="en"/>
              <a:t> (Arducam)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Sends video feed to ML model for image processing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Search for target within the frame.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UART Serial Communication to ESP32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Send target coordinates to microcontroller which will activate the motors.</a:t>
            </a:r>
            <a:endParaRPr/>
          </a:p>
        </p:txBody>
      </p:sp>
      <p:pic>
        <p:nvPicPr>
          <p:cNvPr id="335" name="Google Shape;335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79450" y="2612400"/>
            <a:ext cx="2696199" cy="200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79451" y="811350"/>
            <a:ext cx="2638510" cy="176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23260" y="114603"/>
            <a:ext cx="679566" cy="9273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38" name="Google Shape;338;p42"/>
          <p:cNvSpPr txBox="1"/>
          <p:nvPr/>
        </p:nvSpPr>
        <p:spPr>
          <a:xfrm>
            <a:off x="6779250" y="270488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Joshua Nguyen CPE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3"/>
          <p:cNvSpPr txBox="1"/>
          <p:nvPr>
            <p:ph type="title"/>
          </p:nvPr>
        </p:nvSpPr>
        <p:spPr>
          <a:xfrm>
            <a:off x="2950775" y="83425"/>
            <a:ext cx="3089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Class Diagram</a:t>
            </a:r>
            <a:endParaRPr/>
          </a:p>
        </p:txBody>
      </p:sp>
      <p:pic>
        <p:nvPicPr>
          <p:cNvPr id="344" name="Google Shape;344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51850" y="83413"/>
            <a:ext cx="981300" cy="140478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45" name="Google Shape;345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50775" y="719000"/>
            <a:ext cx="3370250" cy="3705512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43"/>
          <p:cNvSpPr txBox="1"/>
          <p:nvPr/>
        </p:nvSpPr>
        <p:spPr>
          <a:xfrm>
            <a:off x="6583600" y="284563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Andrew Herbert CPE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4"/>
          <p:cNvSpPr txBox="1"/>
          <p:nvPr>
            <p:ph type="title"/>
          </p:nvPr>
        </p:nvSpPr>
        <p:spPr>
          <a:xfrm>
            <a:off x="2847525" y="152225"/>
            <a:ext cx="3707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Case Diagram</a:t>
            </a:r>
            <a:endParaRPr/>
          </a:p>
        </p:txBody>
      </p:sp>
      <p:pic>
        <p:nvPicPr>
          <p:cNvPr id="352" name="Google Shape;352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3260" y="114603"/>
            <a:ext cx="679566" cy="9273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53" name="Google Shape;353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09375" y="751475"/>
            <a:ext cx="5583707" cy="3820977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44"/>
          <p:cNvSpPr txBox="1"/>
          <p:nvPr/>
        </p:nvSpPr>
        <p:spPr>
          <a:xfrm>
            <a:off x="6779250" y="270488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Joshua Nguyen CPE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45"/>
          <p:cNvSpPr txBox="1"/>
          <p:nvPr>
            <p:ph type="title"/>
          </p:nvPr>
        </p:nvSpPr>
        <p:spPr>
          <a:xfrm>
            <a:off x="311700" y="475575"/>
            <a:ext cx="3899700" cy="56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App Interface Design</a:t>
            </a:r>
            <a:endParaRPr/>
          </a:p>
        </p:txBody>
      </p:sp>
      <p:pic>
        <p:nvPicPr>
          <p:cNvPr id="360" name="Google Shape;360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1105" y="1297231"/>
            <a:ext cx="1484134" cy="3209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8350" y="1297230"/>
            <a:ext cx="1484134" cy="3209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65019" y="1286875"/>
            <a:ext cx="1484134" cy="3245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57200" y="1296286"/>
            <a:ext cx="1484125" cy="3211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4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323260" y="114603"/>
            <a:ext cx="679566" cy="9273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65" name="Google Shape;365;p4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253875" y="1295311"/>
            <a:ext cx="1484125" cy="3211815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45"/>
          <p:cNvSpPr txBox="1"/>
          <p:nvPr/>
        </p:nvSpPr>
        <p:spPr>
          <a:xfrm>
            <a:off x="6779250" y="270488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Joshua Nguyen CPE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46"/>
          <p:cNvSpPr txBox="1"/>
          <p:nvPr>
            <p:ph type="title"/>
          </p:nvPr>
        </p:nvSpPr>
        <p:spPr>
          <a:xfrm>
            <a:off x="311700" y="475575"/>
            <a:ext cx="3951900" cy="56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Register / Login</a:t>
            </a:r>
            <a:endParaRPr/>
          </a:p>
        </p:txBody>
      </p:sp>
      <p:pic>
        <p:nvPicPr>
          <p:cNvPr id="372" name="Google Shape;372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79200" y="1095576"/>
            <a:ext cx="1679253" cy="3467456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46"/>
          <p:cNvSpPr txBox="1"/>
          <p:nvPr/>
        </p:nvSpPr>
        <p:spPr>
          <a:xfrm>
            <a:off x="344850" y="1122650"/>
            <a:ext cx="2903700" cy="309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2"/>
                </a:solidFill>
              </a:rPr>
              <a:t>Features:</a:t>
            </a:r>
            <a:endParaRPr b="1" sz="16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Account Creation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Email Confirmation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User data stored in MongoDB Database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374" name="Google Shape;374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43989" y="1114695"/>
            <a:ext cx="1660740" cy="3467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23260" y="114603"/>
            <a:ext cx="679566" cy="9273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76" name="Google Shape;376;p4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54430" y="1114685"/>
            <a:ext cx="1660745" cy="3429231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46"/>
          <p:cNvSpPr txBox="1"/>
          <p:nvPr/>
        </p:nvSpPr>
        <p:spPr>
          <a:xfrm>
            <a:off x="6779250" y="270488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Joshua Nguyen CPE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47"/>
          <p:cNvSpPr txBox="1"/>
          <p:nvPr>
            <p:ph type="title"/>
          </p:nvPr>
        </p:nvSpPr>
        <p:spPr>
          <a:xfrm>
            <a:off x="311700" y="445025"/>
            <a:ext cx="3357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Home Page Interface</a:t>
            </a:r>
            <a:endParaRPr/>
          </a:p>
        </p:txBody>
      </p:sp>
      <p:sp>
        <p:nvSpPr>
          <p:cNvPr id="383" name="Google Shape;383;p47"/>
          <p:cNvSpPr txBox="1"/>
          <p:nvPr/>
        </p:nvSpPr>
        <p:spPr>
          <a:xfrm>
            <a:off x="399600" y="1055050"/>
            <a:ext cx="3625200" cy="26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2"/>
                </a:solidFill>
              </a:rPr>
              <a:t>Features:</a:t>
            </a:r>
            <a:endParaRPr b="1" sz="16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Search for a specific object </a:t>
            </a:r>
            <a:endParaRPr sz="1800">
              <a:solidFill>
                <a:schemeClr val="dk2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</a:pPr>
            <a:r>
              <a:rPr lang="en" sz="1800">
                <a:solidFill>
                  <a:schemeClr val="dk2"/>
                </a:solidFill>
              </a:rPr>
              <a:t>Ex: </a:t>
            </a:r>
            <a:r>
              <a:rPr lang="en" sz="1800">
                <a:solidFill>
                  <a:schemeClr val="dk2"/>
                </a:solidFill>
              </a:rPr>
              <a:t>Human, Car, Bottle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Custom Upload</a:t>
            </a:r>
            <a:endParaRPr sz="1800">
              <a:solidFill>
                <a:schemeClr val="dk2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</a:pPr>
            <a:r>
              <a:rPr lang="en" sz="1800">
                <a:solidFill>
                  <a:schemeClr val="dk2"/>
                </a:solidFill>
              </a:rPr>
              <a:t>Upload the name and image of the desired person.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Send signal to find target.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384" name="Google Shape;384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0562" y="886096"/>
            <a:ext cx="1703600" cy="36867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23260" y="114603"/>
            <a:ext cx="679566" cy="9273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86" name="Google Shape;386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55725" y="886100"/>
            <a:ext cx="1703598" cy="3686750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47"/>
          <p:cNvSpPr txBox="1"/>
          <p:nvPr/>
        </p:nvSpPr>
        <p:spPr>
          <a:xfrm>
            <a:off x="6779250" y="270488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Joshua Nguyen CPE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4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Turret Body </a:t>
            </a:r>
            <a:endParaRPr/>
          </a:p>
        </p:txBody>
      </p:sp>
      <p:sp>
        <p:nvSpPr>
          <p:cNvPr id="393" name="Google Shape;393;p4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Comprised of multiple key parts:</a:t>
            </a:r>
            <a:endParaRPr sz="1600"/>
          </a:p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b="1" lang="en" sz="1600"/>
              <a:t>Motor Base</a:t>
            </a:r>
            <a:r>
              <a:rPr lang="en" sz="1600"/>
              <a:t> stand will be pyramidal in structure and have the DC motor responsible for horizontal movement. 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1" lang="en" sz="1600"/>
              <a:t>The hardware cylinder</a:t>
            </a:r>
            <a:r>
              <a:rPr lang="en" sz="1600"/>
              <a:t> will spin horizontally with the turret and house our electronics and PCB. 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1" lang="en" sz="1600"/>
              <a:t>Baseplate</a:t>
            </a:r>
            <a:r>
              <a:rPr lang="en" sz="1600"/>
              <a:t> is a combination of a lid for the hardware cylinder and contains a compartment for the lithium phosphate battery.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1" lang="en" sz="1600"/>
              <a:t>The arm</a:t>
            </a:r>
            <a:r>
              <a:rPr lang="en" sz="1600"/>
              <a:t> will be affixed to baseplate and support our rail system that will hold the armament a DC motor mounted to the arm will support vertical movement. 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1" lang="en" sz="1600"/>
              <a:t>Rail System</a:t>
            </a:r>
            <a:r>
              <a:rPr lang="en" sz="1600"/>
              <a:t> will attach to the arm and depending on the armament used will be able to adjust its height allowing.</a:t>
            </a:r>
            <a:endParaRPr sz="1600"/>
          </a:p>
        </p:txBody>
      </p:sp>
      <p:pic>
        <p:nvPicPr>
          <p:cNvPr id="394" name="Google Shape;394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51850" y="83413"/>
            <a:ext cx="981300" cy="140478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95" name="Google Shape;395;p48"/>
          <p:cNvSpPr txBox="1"/>
          <p:nvPr/>
        </p:nvSpPr>
        <p:spPr>
          <a:xfrm>
            <a:off x="6583600" y="284563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Andrew Herbert CPE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3D Fabrication</a:t>
            </a:r>
            <a:endParaRPr/>
          </a:p>
        </p:txBody>
      </p:sp>
      <p:sp>
        <p:nvSpPr>
          <p:cNvPr id="401" name="Google Shape;401;p49"/>
          <p:cNvSpPr txBox="1"/>
          <p:nvPr>
            <p:ph idx="1" type="body"/>
          </p:nvPr>
        </p:nvSpPr>
        <p:spPr>
          <a:xfrm>
            <a:off x="311700" y="1215875"/>
            <a:ext cx="3437400" cy="338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Dremel 3D printing allows for </a:t>
            </a:r>
            <a:r>
              <a:rPr lang="en" sz="1400"/>
              <a:t>non-commercial available</a:t>
            </a:r>
            <a:r>
              <a:rPr lang="en" sz="1400"/>
              <a:t> parts to be fabricated. 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400"/>
              <a:t>Pros:</a:t>
            </a:r>
            <a:r>
              <a:rPr lang="en" sz="1400"/>
              <a:t> Allows for custom </a:t>
            </a:r>
            <a:r>
              <a:rPr lang="en" sz="1400"/>
              <a:t>designs,Quite Affordable, Durable with low infill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400"/>
              <a:t>Cons:</a:t>
            </a:r>
            <a:r>
              <a:rPr lang="en" sz="1400"/>
              <a:t> Fabrication time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400"/>
              <a:t>Onsite Printing options: SD Lab, TI ENG Lab, CMC Library</a:t>
            </a:r>
            <a:endParaRPr sz="1400"/>
          </a:p>
        </p:txBody>
      </p:sp>
      <p:pic>
        <p:nvPicPr>
          <p:cNvPr id="402" name="Google Shape;402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20963" y="609513"/>
            <a:ext cx="2296767" cy="2852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89602" y="1590675"/>
            <a:ext cx="2503299" cy="285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51850" y="83413"/>
            <a:ext cx="981300" cy="140478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05" name="Google Shape;405;p49"/>
          <p:cNvSpPr txBox="1"/>
          <p:nvPr/>
        </p:nvSpPr>
        <p:spPr>
          <a:xfrm>
            <a:off x="6583600" y="284563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Andrew Herbert CPE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50"/>
          <p:cNvSpPr txBox="1"/>
          <p:nvPr>
            <p:ph type="title"/>
          </p:nvPr>
        </p:nvSpPr>
        <p:spPr>
          <a:xfrm>
            <a:off x="259600" y="22854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Administrative Content</a:t>
            </a:r>
            <a:endParaRPr/>
          </a:p>
        </p:txBody>
      </p:sp>
      <p:pic>
        <p:nvPicPr>
          <p:cNvPr id="411" name="Google Shape;411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51850" y="83413"/>
            <a:ext cx="981300" cy="140478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12" name="Google Shape;412;p50"/>
          <p:cNvSpPr txBox="1"/>
          <p:nvPr/>
        </p:nvSpPr>
        <p:spPr>
          <a:xfrm>
            <a:off x="6583600" y="284563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Andrew Herbert CPE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5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Work Distribution</a:t>
            </a:r>
            <a:endParaRPr/>
          </a:p>
        </p:txBody>
      </p:sp>
      <p:graphicFrame>
        <p:nvGraphicFramePr>
          <p:cNvPr id="418" name="Google Shape;418;p51"/>
          <p:cNvGraphicFramePr/>
          <p:nvPr/>
        </p:nvGraphicFramePr>
        <p:xfrm>
          <a:off x="1828800" y="1216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{84D3D8FE-35C5-4209-8A82-9A034AF938C6}</a:tableStyleId>
              </a:tblPr>
              <a:tblGrid>
                <a:gridCol w="1380675"/>
                <a:gridCol w="1362525"/>
                <a:gridCol w="1371600"/>
                <a:gridCol w="1371600"/>
              </a:tblGrid>
              <a:tr h="12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Andrew Herbert</a:t>
                      </a:r>
                      <a:endParaRPr b="1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Gabriel Taylor</a:t>
                      </a:r>
                      <a:endParaRPr b="1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Joshua Nguyen</a:t>
                      </a:r>
                      <a:endParaRPr b="1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Jose Castaneda</a:t>
                      </a:r>
                      <a:endParaRPr b="1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Web Server and App</a:t>
                      </a:r>
                      <a:endParaRPr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Photodetector LED Grid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Motor Setup</a:t>
                      </a:r>
                      <a:endParaRPr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Power Supply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>
                    <a:solidFill>
                      <a:srgbClr val="00FFFF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Image Processing</a:t>
                      </a:r>
                      <a:endParaRPr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Image Processing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PCB Design</a:t>
                      </a:r>
                      <a:endParaRPr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PCB design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>
                    <a:solidFill>
                      <a:srgbClr val="00FFFF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Motor Setup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3D Modeling and Fabrication</a:t>
                      </a:r>
                      <a:endParaRPr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ESP32 WROOM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3D modeling and Fabrication</a:t>
                      </a:r>
                      <a:endParaRPr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PCB Design</a:t>
                      </a:r>
                      <a:endParaRPr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PCB Design</a:t>
                      </a:r>
                      <a:endParaRPr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Web Server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Motor Setup</a:t>
                      </a:r>
                      <a:endParaRPr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3D Modeling and Fabrication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Assembly of Prototype</a:t>
                      </a:r>
                      <a:endParaRPr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App Development</a:t>
                      </a:r>
                      <a:endParaRPr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Assembly of Prototype</a:t>
                      </a:r>
                      <a:endParaRPr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Assembly of Prototype </a:t>
                      </a:r>
                      <a:endParaRPr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Assembly of Prototype</a:t>
                      </a:r>
                      <a:endParaRPr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/>
                </a:tc>
              </a:tr>
            </a:tbl>
          </a:graphicData>
        </a:graphic>
      </p:graphicFrame>
      <p:pic>
        <p:nvPicPr>
          <p:cNvPr id="419" name="Google Shape;419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51850" y="83413"/>
            <a:ext cx="981300" cy="140478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20" name="Google Shape;420;p51"/>
          <p:cNvSpPr txBox="1"/>
          <p:nvPr/>
        </p:nvSpPr>
        <p:spPr>
          <a:xfrm>
            <a:off x="6583600" y="284563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Andrew Herbert CPE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Similar Products</a:t>
            </a:r>
            <a:endParaRPr/>
          </a:p>
        </p:txBody>
      </p:sp>
      <p:sp>
        <p:nvSpPr>
          <p:cNvPr id="83" name="Google Shape;83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Boomslang 2 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Sublethal turret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No motion sensors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Nerf Turret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Shoots constantly or doesn’t shoot at all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Short effective range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Phalanx Close-In Weapon System (CIWS)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Very advanced tracking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Expensive to create and shoot rounds</a:t>
            </a:r>
            <a:endParaRPr/>
          </a:p>
        </p:txBody>
      </p:sp>
      <p:pic>
        <p:nvPicPr>
          <p:cNvPr id="84" name="Google Shape;8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17725" y="1007225"/>
            <a:ext cx="1708554" cy="152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43200" y="1335275"/>
            <a:ext cx="2019350" cy="152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43200" y="2859750"/>
            <a:ext cx="3563276" cy="180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93555" y="101200"/>
            <a:ext cx="737650" cy="1196424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8" name="Google Shape;88;p16"/>
          <p:cNvSpPr txBox="1"/>
          <p:nvPr/>
        </p:nvSpPr>
        <p:spPr>
          <a:xfrm>
            <a:off x="6959150" y="391613"/>
            <a:ext cx="1334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Gabriel Taylor PSE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52"/>
          <p:cNvSpPr txBox="1"/>
          <p:nvPr>
            <p:ph type="title"/>
          </p:nvPr>
        </p:nvSpPr>
        <p:spPr>
          <a:xfrm>
            <a:off x="271325" y="4113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Bill of Materials</a:t>
            </a:r>
            <a:endParaRPr/>
          </a:p>
        </p:txBody>
      </p:sp>
      <p:pic>
        <p:nvPicPr>
          <p:cNvPr id="426" name="Google Shape;426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51850" y="83413"/>
            <a:ext cx="981300" cy="140478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427" name="Google Shape;427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22100" y="876150"/>
            <a:ext cx="4533900" cy="3743325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52"/>
          <p:cNvSpPr txBox="1"/>
          <p:nvPr/>
        </p:nvSpPr>
        <p:spPr>
          <a:xfrm>
            <a:off x="6583600" y="284563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Andrew Herbert CPE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5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Progress</a:t>
            </a:r>
            <a:endParaRPr/>
          </a:p>
        </p:txBody>
      </p:sp>
      <p:pic>
        <p:nvPicPr>
          <p:cNvPr id="434" name="Google Shape;434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43088" y="1017725"/>
            <a:ext cx="5457825" cy="31623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435" name="Google Shape;435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51850" y="83413"/>
            <a:ext cx="981300" cy="140478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36" name="Google Shape;436;p53"/>
          <p:cNvSpPr txBox="1"/>
          <p:nvPr/>
        </p:nvSpPr>
        <p:spPr>
          <a:xfrm>
            <a:off x="6583600" y="284563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Andrew Herbert CPE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5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Issues</a:t>
            </a:r>
            <a:endParaRPr/>
          </a:p>
        </p:txBody>
      </p:sp>
      <p:sp>
        <p:nvSpPr>
          <p:cNvPr id="442" name="Google Shape;442;p5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Making ALT-F4 </a:t>
            </a:r>
            <a:r>
              <a:rPr lang="en"/>
              <a:t>available</a:t>
            </a:r>
            <a:r>
              <a:rPr lang="en"/>
              <a:t> for holding and shooting all types of armaments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Speed of the NERF bullet traveling across the photodetector at the moment is to fast for response.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Making the Photodetectors cost </a:t>
            </a:r>
            <a:r>
              <a:rPr lang="en"/>
              <a:t>effective since TIA can cost up to $6 - $16 each and most can only do up to 2 circuits each. At the moment, we are using OPA2380.</a:t>
            </a:r>
            <a:endParaRPr/>
          </a:p>
        </p:txBody>
      </p:sp>
      <p:pic>
        <p:nvPicPr>
          <p:cNvPr id="443" name="Google Shape;443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51850" y="83413"/>
            <a:ext cx="981300" cy="140478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44" name="Google Shape;444;p54"/>
          <p:cNvSpPr txBox="1"/>
          <p:nvPr/>
        </p:nvSpPr>
        <p:spPr>
          <a:xfrm>
            <a:off x="6583600" y="284563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Andrew Herbert CPE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55"/>
          <p:cNvSpPr txBox="1"/>
          <p:nvPr>
            <p:ph type="title"/>
          </p:nvPr>
        </p:nvSpPr>
        <p:spPr>
          <a:xfrm>
            <a:off x="1471875" y="2213300"/>
            <a:ext cx="2463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</a:t>
            </a:r>
            <a:r>
              <a:rPr lang="en"/>
              <a:t>uestions?</a:t>
            </a:r>
            <a:endParaRPr/>
          </a:p>
        </p:txBody>
      </p:sp>
      <p:sp>
        <p:nvSpPr>
          <p:cNvPr id="450" name="Google Shape;450;p55"/>
          <p:cNvSpPr txBox="1"/>
          <p:nvPr/>
        </p:nvSpPr>
        <p:spPr>
          <a:xfrm>
            <a:off x="1092375" y="1030700"/>
            <a:ext cx="3222000" cy="12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dk1"/>
                </a:solidFill>
              </a:rPr>
              <a:t>Thank you!</a:t>
            </a:r>
            <a:endParaRPr sz="4800">
              <a:solidFill>
                <a:schemeClr val="dk1"/>
              </a:solidFill>
            </a:endParaRPr>
          </a:p>
        </p:txBody>
      </p:sp>
      <p:pic>
        <p:nvPicPr>
          <p:cNvPr id="451" name="Google Shape;451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72775" y="3249338"/>
            <a:ext cx="981300" cy="140478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452" name="Google Shape;452;p5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66025" y="3249350"/>
            <a:ext cx="866103" cy="14047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453" name="Google Shape;453;p55"/>
          <p:cNvPicPr preferRelativeResize="0"/>
          <p:nvPr/>
        </p:nvPicPr>
        <p:blipFill rotWithShape="1">
          <a:blip r:embed="rId6">
            <a:alphaModFix/>
          </a:blip>
          <a:srcRect b="4671" l="0" r="4671" t="0"/>
          <a:stretch/>
        </p:blipFill>
        <p:spPr>
          <a:xfrm>
            <a:off x="2087750" y="3249350"/>
            <a:ext cx="1029408" cy="14047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454" name="Google Shape;454;p5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1075" y="3249350"/>
            <a:ext cx="981300" cy="1404777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Goals and Objectives</a:t>
            </a:r>
            <a:endParaRPr/>
          </a:p>
        </p:txBody>
      </p:sp>
      <p:sp>
        <p:nvSpPr>
          <p:cNvPr id="94" name="Google Shape;94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Accurately calculate the </a:t>
            </a:r>
            <a:r>
              <a:rPr lang="en"/>
              <a:t>trajectory</a:t>
            </a:r>
            <a:r>
              <a:rPr lang="en"/>
              <a:t> of multiple different NERF blasters using photodetector grids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Detect objects in an image and determine how far each object is utilizing 2 cameras</a:t>
            </a:r>
            <a:endParaRPr>
              <a:highlight>
                <a:srgbClr val="00FFFF"/>
              </a:highlight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Have a wide effective range in which the turret is very accurate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Remain powered for extended periods of time with efficient power usage</a:t>
            </a:r>
            <a:endParaRPr>
              <a:highlight>
                <a:srgbClr val="00FFFF"/>
              </a:highlight>
            </a:endParaRPr>
          </a:p>
        </p:txBody>
      </p:sp>
      <p:pic>
        <p:nvPicPr>
          <p:cNvPr id="95" name="Google Shape;9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93555" y="101200"/>
            <a:ext cx="737650" cy="1196424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6" name="Google Shape;96;p17"/>
          <p:cNvSpPr txBox="1"/>
          <p:nvPr/>
        </p:nvSpPr>
        <p:spPr>
          <a:xfrm>
            <a:off x="6959150" y="391613"/>
            <a:ext cx="1334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Gabriel Taylor PSE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/>
          <p:nvPr>
            <p:ph type="title"/>
          </p:nvPr>
        </p:nvSpPr>
        <p:spPr>
          <a:xfrm>
            <a:off x="311700" y="3277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Engineering</a:t>
            </a:r>
            <a:r>
              <a:rPr lang="en"/>
              <a:t> Specifications</a:t>
            </a:r>
            <a:endParaRPr/>
          </a:p>
        </p:txBody>
      </p:sp>
      <p:graphicFrame>
        <p:nvGraphicFramePr>
          <p:cNvPr id="102" name="Google Shape;102;p18"/>
          <p:cNvGraphicFramePr/>
          <p:nvPr/>
        </p:nvGraphicFramePr>
        <p:xfrm>
          <a:off x="952500" y="9773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{912A6F0E-942E-4001-A002-A60D1B918810}</a:tableStyleId>
              </a:tblPr>
              <a:tblGrid>
                <a:gridCol w="2413000"/>
                <a:gridCol w="2413000"/>
                <a:gridCol w="2413000"/>
              </a:tblGrid>
              <a:tr h="3791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Component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Parameter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Specification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Motors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</a:rPr>
                        <a:t>Aiming at the target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5 seconds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Cameras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</a:rPr>
                        <a:t>Target Acquisition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5 seconds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Photodetector Grid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Accuracy of calculated trajectory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600">
                        <a:highlight>
                          <a:schemeClr val="lt1"/>
                        </a:highlight>
                      </a:endParaRPr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Cameras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Accuracy of range finding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20 meters </a:t>
                      </a:r>
                      <a:r>
                        <a:rPr lang="en"/>
                        <a:t>±.2 meters</a:t>
                      </a:r>
                      <a:r>
                        <a:rPr lang="en"/>
                        <a:t> 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Battery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Battery life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5 hours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Base of the turret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Range of motion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360° horizontally</a:t>
                      </a:r>
                      <a:br>
                        <a:rPr lang="en"/>
                      </a:br>
                      <a:r>
                        <a:rPr lang="en"/>
                        <a:t>60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° vertically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ESP32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Input delay </a:t>
                      </a:r>
                      <a:r>
                        <a:rPr lang="en"/>
                        <a:t>from the app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 second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03" name="Google Shape;103;p18"/>
          <p:cNvSpPr txBox="1"/>
          <p:nvPr/>
        </p:nvSpPr>
        <p:spPr>
          <a:xfrm>
            <a:off x="5778500" y="2156100"/>
            <a:ext cx="33603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±10% of the true trajectory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104" name="Google Shape;10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93555" y="101200"/>
            <a:ext cx="737650" cy="1196424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5" name="Google Shape;105;p18"/>
          <p:cNvSpPr txBox="1"/>
          <p:nvPr/>
        </p:nvSpPr>
        <p:spPr>
          <a:xfrm>
            <a:off x="6959150" y="391613"/>
            <a:ext cx="1334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Gabriel Taylor PSE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9"/>
          <p:cNvSpPr txBox="1"/>
          <p:nvPr>
            <p:ph type="title"/>
          </p:nvPr>
        </p:nvSpPr>
        <p:spPr>
          <a:xfrm>
            <a:off x="2673150" y="290775"/>
            <a:ext cx="3797700" cy="55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Block Diagram</a:t>
            </a:r>
            <a:endParaRPr/>
          </a:p>
        </p:txBody>
      </p:sp>
      <p:pic>
        <p:nvPicPr>
          <p:cNvPr id="111" name="Google Shape;11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98400" y="780163"/>
            <a:ext cx="3747179" cy="382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51850" y="83413"/>
            <a:ext cx="981300" cy="140478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3" name="Google Shape;113;p19"/>
          <p:cNvSpPr txBox="1"/>
          <p:nvPr/>
        </p:nvSpPr>
        <p:spPr>
          <a:xfrm>
            <a:off x="6583600" y="284563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Andrew Herbert CPE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 txBox="1"/>
          <p:nvPr>
            <p:ph type="title"/>
          </p:nvPr>
        </p:nvSpPr>
        <p:spPr>
          <a:xfrm>
            <a:off x="241750" y="499463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Microcontroller Selection</a:t>
            </a:r>
            <a:endParaRPr/>
          </a:p>
        </p:txBody>
      </p:sp>
      <p:pic>
        <p:nvPicPr>
          <p:cNvPr id="119" name="Google Shape;119;p20"/>
          <p:cNvPicPr preferRelativeResize="0"/>
          <p:nvPr/>
        </p:nvPicPr>
        <p:blipFill rotWithShape="1">
          <a:blip r:embed="rId3">
            <a:alphaModFix/>
          </a:blip>
          <a:srcRect b="5359" l="1410" r="-1410" t="-5359"/>
          <a:stretch/>
        </p:blipFill>
        <p:spPr>
          <a:xfrm>
            <a:off x="5231927" y="668125"/>
            <a:ext cx="3212096" cy="180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08925" y="2474925"/>
            <a:ext cx="2149949" cy="1891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95575" y="2295300"/>
            <a:ext cx="1500425" cy="2250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51850" y="83413"/>
            <a:ext cx="981300" cy="140478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3" name="Google Shape;123;p20"/>
          <p:cNvSpPr txBox="1"/>
          <p:nvPr/>
        </p:nvSpPr>
        <p:spPr>
          <a:xfrm>
            <a:off x="6583600" y="284563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Andrew Herbert CPE</a:t>
            </a:r>
            <a:endParaRPr>
              <a:solidFill>
                <a:schemeClr val="dk2"/>
              </a:solidFill>
            </a:endParaRPr>
          </a:p>
        </p:txBody>
      </p:sp>
      <p:graphicFrame>
        <p:nvGraphicFramePr>
          <p:cNvPr id="124" name="Google Shape;124;p20"/>
          <p:cNvGraphicFramePr/>
          <p:nvPr/>
        </p:nvGraphicFramePr>
        <p:xfrm>
          <a:off x="408400" y="11444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{912A6F0E-942E-4001-A002-A60D1B918810}</a:tableStyleId>
              </a:tblPr>
              <a:tblGrid>
                <a:gridCol w="1127500"/>
                <a:gridCol w="1127500"/>
                <a:gridCol w="1127500"/>
                <a:gridCol w="1127500"/>
              </a:tblGrid>
              <a:tr h="763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Choices: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800">
                          <a:solidFill>
                            <a:schemeClr val="dk2"/>
                          </a:solidFill>
                        </a:rPr>
                        <a:t>MSP430FR698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800">
                          <a:solidFill>
                            <a:schemeClr val="dk2"/>
                          </a:solidFill>
                        </a:rPr>
                        <a:t>Arduino Uno</a:t>
                      </a:r>
                      <a:endParaRPr b="1" sz="1800">
                        <a:solidFill>
                          <a:schemeClr val="dk2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800">
                          <a:solidFill>
                            <a:schemeClr val="dk2"/>
                          </a:solidFill>
                        </a:rPr>
                        <a:t>ESP32 WROOM</a:t>
                      </a:r>
                      <a:endParaRPr b="1" sz="1800">
                        <a:solidFill>
                          <a:schemeClr val="dk2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</a:tr>
              <a:tr h="3972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Frequency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16Mhz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20MHZ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8</a:t>
                      </a:r>
                      <a:r>
                        <a:rPr lang="en" sz="12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0MHZ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</a:tr>
              <a:tr h="611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Wifi &amp; Bluetooth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Yes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</a:tr>
              <a:tr h="3972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Cost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10.05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1.52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9.99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</a:tr>
            </a:tbl>
          </a:graphicData>
        </a:graphic>
      </p:graphicFrame>
      <p:sp>
        <p:nvSpPr>
          <p:cNvPr id="125" name="Google Shape;125;p20"/>
          <p:cNvSpPr txBox="1"/>
          <p:nvPr/>
        </p:nvSpPr>
        <p:spPr>
          <a:xfrm>
            <a:off x="241750" y="3416575"/>
            <a:ext cx="56013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2"/>
                </a:solidFill>
              </a:rPr>
              <a:t>The ESP32 is a powerful piece of hardware that integrates WiFi and Bluetooth capabilities with a wide array of peripherals and pins. It also comes with two cores, making it a dual-core processor based on the Xtensa LX6 architecture and runs at clock speeds up to 240 MHz.</a:t>
            </a:r>
            <a:endParaRPr sz="12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"/>
          <p:cNvSpPr txBox="1"/>
          <p:nvPr>
            <p:ph type="title"/>
          </p:nvPr>
        </p:nvSpPr>
        <p:spPr>
          <a:xfrm>
            <a:off x="311700" y="499463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Servo and DC Motors</a:t>
            </a:r>
            <a:endParaRPr/>
          </a:p>
        </p:txBody>
      </p:sp>
      <p:pic>
        <p:nvPicPr>
          <p:cNvPr id="131" name="Google Shape;13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51850" y="83413"/>
            <a:ext cx="981300" cy="140478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32" name="Google Shape;13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65475" y="3001750"/>
            <a:ext cx="1873061" cy="1404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16685" y="1551250"/>
            <a:ext cx="2390375" cy="126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50225" y="2590475"/>
            <a:ext cx="3204926" cy="2136625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1"/>
          <p:cNvSpPr txBox="1"/>
          <p:nvPr/>
        </p:nvSpPr>
        <p:spPr>
          <a:xfrm>
            <a:off x="6583600" y="284563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Andrew Herbert CPE</a:t>
            </a:r>
            <a:endParaRPr>
              <a:solidFill>
                <a:schemeClr val="dk2"/>
              </a:solidFill>
            </a:endParaRPr>
          </a:p>
        </p:txBody>
      </p:sp>
      <p:graphicFrame>
        <p:nvGraphicFramePr>
          <p:cNvPr id="136" name="Google Shape;136;p21"/>
          <p:cNvGraphicFramePr/>
          <p:nvPr/>
        </p:nvGraphicFramePr>
        <p:xfrm>
          <a:off x="360050" y="12246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{912A6F0E-942E-4001-A002-A60D1B918810}</a:tableStyleId>
              </a:tblPr>
              <a:tblGrid>
                <a:gridCol w="1387300"/>
                <a:gridCol w="1387300"/>
                <a:gridCol w="1387300"/>
                <a:gridCol w="1387300"/>
              </a:tblGrid>
              <a:tr h="630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Motor Choices: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DC Motors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Servo Motors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Stepper Motors</a:t>
                      </a:r>
                      <a:endParaRPr sz="1300"/>
                    </a:p>
                  </a:txBody>
                  <a:tcPr marT="91425" marB="91425" marR="91425" marL="91425"/>
                </a:tc>
              </a:tr>
              <a:tr h="409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Torque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High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Low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Moderate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07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Precision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Moderate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High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High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07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Cost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Moderate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Low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Moderate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37" name="Google Shape;137;p21"/>
          <p:cNvSpPr txBox="1"/>
          <p:nvPr/>
        </p:nvSpPr>
        <p:spPr>
          <a:xfrm>
            <a:off x="181175" y="3290775"/>
            <a:ext cx="56355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2"/>
                </a:solidFill>
              </a:rPr>
              <a:t>Purpose: </a:t>
            </a:r>
            <a:endParaRPr sz="12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dk2"/>
                </a:solidFill>
              </a:rPr>
              <a:t>Greartisan High Torque Motor:</a:t>
            </a:r>
            <a:r>
              <a:rPr lang="en" sz="1200">
                <a:solidFill>
                  <a:schemeClr val="dk2"/>
                </a:solidFill>
              </a:rPr>
              <a:t> These two DC motors will be responsible for the horizontal and vertical movement of out turret system. </a:t>
            </a:r>
            <a:endParaRPr sz="12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dk2"/>
                </a:solidFill>
              </a:rPr>
              <a:t>SG90 Servo Motor: </a:t>
            </a:r>
            <a:r>
              <a:rPr lang="en" sz="1200">
                <a:solidFill>
                  <a:schemeClr val="dk2"/>
                </a:solidFill>
              </a:rPr>
              <a:t>The two positional servo motors will be responsible for emulating human trigger pulls on the NERF armament. </a:t>
            </a:r>
            <a:endParaRPr sz="12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